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90" r:id="rId12"/>
    <p:sldId id="267" r:id="rId13"/>
    <p:sldId id="268" r:id="rId14"/>
    <p:sldId id="269" r:id="rId15"/>
    <p:sldId id="270" r:id="rId16"/>
    <p:sldId id="271" r:id="rId17"/>
    <p:sldId id="272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8449"/>
    <a:srgbClr val="00B050"/>
    <a:srgbClr val="238D3F"/>
    <a:srgbClr val="3EDEA1"/>
    <a:srgbClr val="56DD13"/>
    <a:srgbClr val="369065"/>
    <a:srgbClr val="339966"/>
    <a:srgbClr val="33CC33"/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3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1" name="Shape 1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761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itle Text"/>
          <p:cNvSpPr txBox="1">
            <a:spLocks noGrp="1"/>
          </p:cNvSpPr>
          <p:nvPr>
            <p:ph type="title"/>
          </p:nvPr>
        </p:nvSpPr>
        <p:spPr>
          <a:xfrm>
            <a:off x="2209800" y="0"/>
            <a:ext cx="7772400" cy="2362200"/>
          </a:xfrm>
          <a:prstGeom prst="rect">
            <a:avLst/>
          </a:prstGeom>
        </p:spPr>
        <p:txBody>
          <a:bodyPr lIns="50800" tIns="50800" rIns="50800" bIns="50800"/>
          <a:lstStyle>
            <a:lvl1pPr marR="40639" indent="40639" algn="ctr">
              <a:lnSpc>
                <a:spcPct val="100000"/>
              </a:lnSpc>
              <a:defRPr>
                <a:solidFill>
                  <a:srgbClr val="00B0F0"/>
                </a:solidFill>
                <a:uFill>
                  <a:solidFill>
                    <a:srgbClr val="FFFB00"/>
                  </a:solidFill>
                </a:u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t>Title Text</a:t>
            </a:r>
          </a:p>
        </p:txBody>
      </p:sp>
      <p:sp>
        <p:nvSpPr>
          <p:cNvPr id="93" name="Body Level One…"/>
          <p:cNvSpPr txBox="1">
            <a:spLocks noGrp="1"/>
          </p:cNvSpPr>
          <p:nvPr>
            <p:ph type="body" idx="1"/>
          </p:nvPr>
        </p:nvSpPr>
        <p:spPr>
          <a:xfrm>
            <a:off x="2209800" y="1981200"/>
            <a:ext cx="7772400" cy="4876800"/>
          </a:xfrm>
          <a:prstGeom prst="rect">
            <a:avLst/>
          </a:prstGeom>
        </p:spPr>
        <p:txBody>
          <a:bodyPr lIns="50800" tIns="50800" rIns="50800" bIns="50800"/>
          <a:lstStyle>
            <a:lvl1pPr marL="383540" marR="40639" indent="-342900">
              <a:lnSpc>
                <a:spcPct val="100000"/>
              </a:lnSpc>
              <a:spcBef>
                <a:spcPts val="700"/>
              </a:spcBef>
              <a:buFontTx/>
              <a:defRPr sz="3200">
                <a:uFill>
                  <a:solidFill>
                    <a:srgbClr val="FFFB00"/>
                  </a:solidFill>
                </a:u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824411" marR="40639" indent="-326571">
              <a:lnSpc>
                <a:spcPct val="100000"/>
              </a:lnSpc>
              <a:spcBef>
                <a:spcPts val="700"/>
              </a:spcBef>
              <a:buFontTx/>
              <a:buChar char="–"/>
              <a:defRPr sz="3200">
                <a:uFill>
                  <a:solidFill>
                    <a:srgbClr val="FFFB00"/>
                  </a:solidFill>
                </a:u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259838" marR="40639" indent="-304800">
              <a:lnSpc>
                <a:spcPct val="100000"/>
              </a:lnSpc>
              <a:spcBef>
                <a:spcPts val="700"/>
              </a:spcBef>
              <a:buFontTx/>
              <a:defRPr sz="3200">
                <a:uFill>
                  <a:solidFill>
                    <a:srgbClr val="FFFB00"/>
                  </a:solidFill>
                </a:u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777999" marR="40639" indent="-365760">
              <a:lnSpc>
                <a:spcPct val="100000"/>
              </a:lnSpc>
              <a:spcBef>
                <a:spcPts val="700"/>
              </a:spcBef>
              <a:buFontTx/>
              <a:buChar char="–"/>
              <a:defRPr sz="3200">
                <a:uFill>
                  <a:solidFill>
                    <a:srgbClr val="FFFB00"/>
                  </a:solidFill>
                </a:u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35199" marR="40639" indent="-365760">
              <a:lnSpc>
                <a:spcPct val="100000"/>
              </a:lnSpc>
              <a:spcBef>
                <a:spcPts val="700"/>
              </a:spcBef>
              <a:buFontTx/>
              <a:buChar char="»"/>
              <a:defRPr sz="3200">
                <a:uFill>
                  <a:solidFill>
                    <a:srgbClr val="FFFB00"/>
                  </a:solidFill>
                </a:uFill>
                <a:latin typeface="Source Sans Pro"/>
                <a:ea typeface="Source Sans Pro"/>
                <a:cs typeface="Source Sans Pro"/>
                <a:sym typeface="Source Sans Pro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73666" y="6248400"/>
            <a:ext cx="312068" cy="317500"/>
          </a:xfrm>
          <a:prstGeom prst="rect">
            <a:avLst/>
          </a:prstGeom>
        </p:spPr>
        <p:txBody>
          <a:bodyPr lIns="50800" tIns="50800" rIns="50800" bIns="50800" anchor="t"/>
          <a:lstStyle>
            <a:lvl1pPr algn="ctr" defTabSz="584200">
              <a:defRPr sz="1400">
                <a:solidFill>
                  <a:srgbClr val="00B0F0"/>
                </a:solidFill>
                <a:uFill>
                  <a:solidFill>
                    <a:srgbClr val="FFFB00"/>
                  </a:solidFill>
                </a:u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gradFill flip="none" rotWithShape="1">
          <a:gsLst>
            <a:gs pos="0">
              <a:srgbClr val="000099"/>
            </a:gs>
            <a:gs pos="100000">
              <a:srgbClr val="00003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179434" y="5543550"/>
            <a:ext cx="233681" cy="246380"/>
          </a:xfrm>
          <a:prstGeom prst="rect">
            <a:avLst/>
          </a:prstGeom>
        </p:spPr>
        <p:txBody>
          <a:bodyPr lIns="34289" tIns="34289" rIns="34289" bIns="34289" anchor="t"/>
          <a:lstStyle>
            <a:lvl1pPr algn="ctr" defTabSz="457200">
              <a:defRPr>
                <a:solidFill>
                  <a:srgbClr val="FFFF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bg>
      <p:bgPr>
        <a:gradFill flip="none" rotWithShape="1">
          <a:gsLst>
            <a:gs pos="0">
              <a:srgbClr val="021EAA"/>
            </a:gs>
            <a:gs pos="100000">
              <a:srgbClr val="000951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itle Text"/>
          <p:cNvSpPr txBox="1">
            <a:spLocks noGrp="1"/>
          </p:cNvSpPr>
          <p:nvPr>
            <p:ph type="title"/>
          </p:nvPr>
        </p:nvSpPr>
        <p:spPr>
          <a:xfrm>
            <a:off x="2209800" y="0"/>
            <a:ext cx="7772400" cy="2362200"/>
          </a:xfrm>
          <a:prstGeom prst="rect">
            <a:avLst/>
          </a:prstGeom>
        </p:spPr>
        <p:txBody>
          <a:bodyPr lIns="50800" tIns="50800" rIns="50800" bIns="50800"/>
          <a:lstStyle>
            <a:lvl1pPr marR="40639" indent="40639" algn="ctr">
              <a:lnSpc>
                <a:spcPct val="100000"/>
              </a:lnSpc>
              <a:defRPr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t>Title Text</a:t>
            </a:r>
          </a:p>
        </p:txBody>
      </p:sp>
      <p:sp>
        <p:nvSpPr>
          <p:cNvPr id="109" name="Body Level One…"/>
          <p:cNvSpPr txBox="1">
            <a:spLocks noGrp="1"/>
          </p:cNvSpPr>
          <p:nvPr>
            <p:ph type="body" idx="1"/>
          </p:nvPr>
        </p:nvSpPr>
        <p:spPr>
          <a:xfrm>
            <a:off x="2209800" y="1981200"/>
            <a:ext cx="7772400" cy="4876800"/>
          </a:xfrm>
          <a:prstGeom prst="rect">
            <a:avLst/>
          </a:prstGeom>
        </p:spPr>
        <p:txBody>
          <a:bodyPr lIns="50800" tIns="50800" rIns="50800" bIns="50800"/>
          <a:lstStyle>
            <a:lvl1pPr marL="383540" marR="40639" indent="-342900">
              <a:lnSpc>
                <a:spcPct val="100000"/>
              </a:lnSpc>
              <a:spcBef>
                <a:spcPts val="700"/>
              </a:spcBef>
              <a:buFontTx/>
              <a:defRPr sz="3200"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  <a:lvl2pPr marL="824411" marR="40639" indent="-326571">
              <a:lnSpc>
                <a:spcPct val="100000"/>
              </a:lnSpc>
              <a:spcBef>
                <a:spcPts val="700"/>
              </a:spcBef>
              <a:buFontTx/>
              <a:buChar char="–"/>
              <a:defRPr sz="3200"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2pPr>
            <a:lvl3pPr marL="1259838" marR="40639" indent="-304800">
              <a:lnSpc>
                <a:spcPct val="100000"/>
              </a:lnSpc>
              <a:spcBef>
                <a:spcPts val="700"/>
              </a:spcBef>
              <a:buFontTx/>
              <a:defRPr sz="3200"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3pPr>
            <a:lvl4pPr marL="1777999" marR="40639" indent="-365760">
              <a:lnSpc>
                <a:spcPct val="100000"/>
              </a:lnSpc>
              <a:spcBef>
                <a:spcPts val="700"/>
              </a:spcBef>
              <a:buFontTx/>
              <a:buChar char="–"/>
              <a:defRPr sz="3200"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4pPr>
            <a:lvl5pPr marL="2235199" marR="40639" indent="-365760">
              <a:lnSpc>
                <a:spcPct val="100000"/>
              </a:lnSpc>
              <a:spcBef>
                <a:spcPts val="700"/>
              </a:spcBef>
              <a:buFontTx/>
              <a:buChar char="»"/>
              <a:defRPr sz="3200"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83649" y="6248400"/>
            <a:ext cx="292101" cy="330200"/>
          </a:xfrm>
          <a:prstGeom prst="rect">
            <a:avLst/>
          </a:prstGeom>
        </p:spPr>
        <p:txBody>
          <a:bodyPr lIns="50800" tIns="50800" rIns="50800" bIns="50800" anchor="t"/>
          <a:lstStyle>
            <a:lvl1pPr algn="ctr" defTabSz="584200">
              <a:defRPr sz="1400"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bg>
      <p:bgPr>
        <a:gradFill flip="none" rotWithShape="1">
          <a:gsLst>
            <a:gs pos="0">
              <a:srgbClr val="021EAA"/>
            </a:gs>
            <a:gs pos="100000">
              <a:srgbClr val="000951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le Text"/>
          <p:cNvSpPr txBox="1">
            <a:spLocks noGrp="1"/>
          </p:cNvSpPr>
          <p:nvPr>
            <p:ph type="title"/>
          </p:nvPr>
        </p:nvSpPr>
        <p:spPr>
          <a:xfrm>
            <a:off x="3181350" y="857250"/>
            <a:ext cx="5829300" cy="1771650"/>
          </a:xfrm>
          <a:prstGeom prst="rect">
            <a:avLst/>
          </a:prstGeom>
        </p:spPr>
        <p:txBody>
          <a:bodyPr lIns="38100" tIns="38100" rIns="38100" bIns="38100"/>
          <a:lstStyle>
            <a:lvl1pPr marR="40639" indent="40639" algn="ctr">
              <a:lnSpc>
                <a:spcPct val="100000"/>
              </a:lnSpc>
              <a:defRPr sz="4200"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t>Title Text</a:t>
            </a:r>
          </a:p>
        </p:txBody>
      </p:sp>
      <p:sp>
        <p:nvSpPr>
          <p:cNvPr id="118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181350" y="2343150"/>
            <a:ext cx="5829300" cy="3657600"/>
          </a:xfrm>
          <a:prstGeom prst="rect">
            <a:avLst/>
          </a:prstGeom>
        </p:spPr>
        <p:txBody>
          <a:bodyPr lIns="0" tIns="0" rIns="0" bIns="0"/>
          <a:lstStyle>
            <a:lvl1pPr marL="383540" marR="40639" indent="-342900">
              <a:lnSpc>
                <a:spcPct val="100000"/>
              </a:lnSpc>
              <a:spcBef>
                <a:spcPts val="700"/>
              </a:spcBef>
              <a:buFontTx/>
              <a:defRPr sz="3200"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  <a:lvl2pPr marL="824411" marR="40639" indent="-326571">
              <a:lnSpc>
                <a:spcPct val="100000"/>
              </a:lnSpc>
              <a:spcBef>
                <a:spcPts val="700"/>
              </a:spcBef>
              <a:buFontTx/>
              <a:buChar char="–"/>
              <a:defRPr sz="3200"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2pPr>
            <a:lvl3pPr marL="1259838" marR="40639" indent="-304800">
              <a:lnSpc>
                <a:spcPct val="100000"/>
              </a:lnSpc>
              <a:spcBef>
                <a:spcPts val="700"/>
              </a:spcBef>
              <a:buFontTx/>
              <a:defRPr sz="3200"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3pPr>
            <a:lvl4pPr marL="1777999" marR="40639" indent="-365760">
              <a:lnSpc>
                <a:spcPct val="100000"/>
              </a:lnSpc>
              <a:spcBef>
                <a:spcPts val="700"/>
              </a:spcBef>
              <a:buFontTx/>
              <a:buChar char="–"/>
              <a:defRPr sz="3200"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4pPr>
            <a:lvl5pPr marL="2235199" marR="40639" indent="-365760">
              <a:lnSpc>
                <a:spcPct val="100000"/>
              </a:lnSpc>
              <a:spcBef>
                <a:spcPts val="700"/>
              </a:spcBef>
              <a:buFontTx/>
              <a:buChar char="»"/>
              <a:defRPr sz="3200"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13725" y="5543550"/>
            <a:ext cx="165101" cy="177800"/>
          </a:xfrm>
          <a:prstGeom prst="rect">
            <a:avLst/>
          </a:prstGeom>
        </p:spPr>
        <p:txBody>
          <a:bodyPr lIns="0" tIns="0" rIns="0" bIns="0" anchor="t"/>
          <a:lstStyle>
            <a:lvl1pPr algn="ctr" defTabSz="584200">
              <a:defRPr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No Graphics">
    <p:bg>
      <p:bgPr>
        <a:gradFill flip="none" rotWithShape="1">
          <a:gsLst>
            <a:gs pos="0">
              <a:srgbClr val="021EAA"/>
            </a:gs>
            <a:gs pos="100000">
              <a:srgbClr val="000951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itle Text"/>
          <p:cNvSpPr txBox="1">
            <a:spLocks noGrp="1"/>
          </p:cNvSpPr>
          <p:nvPr>
            <p:ph type="title"/>
          </p:nvPr>
        </p:nvSpPr>
        <p:spPr>
          <a:xfrm>
            <a:off x="2209800" y="381000"/>
            <a:ext cx="7772400" cy="1600200"/>
          </a:xfrm>
          <a:prstGeom prst="rect">
            <a:avLst/>
          </a:prstGeom>
        </p:spPr>
        <p:txBody>
          <a:bodyPr lIns="50800" tIns="50800" rIns="50800" bIns="50800">
            <a:noAutofit/>
          </a:bodyPr>
          <a:lstStyle>
            <a:lvl1pPr marL="40639" marR="40639" algn="ctr">
              <a:lnSpc>
                <a:spcPct val="100000"/>
              </a:lnSpc>
              <a:defRPr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t>Title Text</a:t>
            </a:r>
          </a:p>
        </p:txBody>
      </p:sp>
      <p:sp>
        <p:nvSpPr>
          <p:cNvPr id="127" name="Body Level One…"/>
          <p:cNvSpPr txBox="1">
            <a:spLocks noGrp="1"/>
          </p:cNvSpPr>
          <p:nvPr>
            <p:ph type="body" idx="1"/>
          </p:nvPr>
        </p:nvSpPr>
        <p:spPr>
          <a:xfrm>
            <a:off x="2209800" y="1981200"/>
            <a:ext cx="7772400" cy="4876800"/>
          </a:xfrm>
          <a:prstGeom prst="rect">
            <a:avLst/>
          </a:prstGeom>
        </p:spPr>
        <p:txBody>
          <a:bodyPr lIns="50800" tIns="50800" rIns="50800" bIns="50800">
            <a:noAutofit/>
          </a:bodyPr>
          <a:lstStyle>
            <a:lvl1pPr marL="383540" marR="40639" indent="-342900">
              <a:lnSpc>
                <a:spcPct val="100000"/>
              </a:lnSpc>
              <a:spcBef>
                <a:spcPts val="700"/>
              </a:spcBef>
              <a:buFontTx/>
              <a:defRPr sz="3200"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  <a:lvl2pPr marL="783590" marR="40639" indent="-285750">
              <a:lnSpc>
                <a:spcPct val="100000"/>
              </a:lnSpc>
              <a:spcBef>
                <a:spcPts val="600"/>
              </a:spcBef>
              <a:buFontTx/>
              <a:buChar char="–"/>
              <a:defRPr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2pPr>
            <a:lvl3pPr marL="1183639" marR="40639" indent="-228600">
              <a:lnSpc>
                <a:spcPct val="100000"/>
              </a:lnSpc>
              <a:spcBef>
                <a:spcPts val="500"/>
              </a:spcBef>
              <a:buFontTx/>
              <a:defRPr sz="2400"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3pPr>
            <a:lvl4pPr marL="1640839" marR="40639" indent="-228600">
              <a:lnSpc>
                <a:spcPct val="100000"/>
              </a:lnSpc>
              <a:spcBef>
                <a:spcPts val="400"/>
              </a:spcBef>
              <a:buFontTx/>
              <a:buChar char="–"/>
              <a:defRPr sz="2000"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4pPr>
            <a:lvl5pPr marL="2098039" marR="40639" indent="-228600">
              <a:lnSpc>
                <a:spcPct val="100000"/>
              </a:lnSpc>
              <a:spcBef>
                <a:spcPts val="400"/>
              </a:spcBef>
              <a:buFontTx/>
              <a:buChar char="»"/>
              <a:defRPr sz="2000"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886450" y="6388100"/>
            <a:ext cx="419100" cy="469900"/>
          </a:xfrm>
          <a:prstGeom prst="rect">
            <a:avLst/>
          </a:prstGeom>
        </p:spPr>
        <p:txBody>
          <a:bodyPr lIns="50800" tIns="50800" rIns="50800" bIns="50800" anchor="t"/>
          <a:lstStyle>
            <a:lvl1pPr algn="ctr" defTabSz="584200">
              <a:defRPr sz="2400"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bg>
      <p:bgPr>
        <a:gradFill flip="none" rotWithShape="1">
          <a:gsLst>
            <a:gs pos="0">
              <a:srgbClr val="021EAA"/>
            </a:gs>
            <a:gs pos="100000">
              <a:srgbClr val="000951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le Text"/>
          <p:cNvSpPr txBox="1">
            <a:spLocks noGrp="1"/>
          </p:cNvSpPr>
          <p:nvPr>
            <p:ph type="title"/>
          </p:nvPr>
        </p:nvSpPr>
        <p:spPr>
          <a:xfrm>
            <a:off x="3181350" y="857250"/>
            <a:ext cx="5829300" cy="1771650"/>
          </a:xfrm>
          <a:prstGeom prst="rect">
            <a:avLst/>
          </a:prstGeom>
        </p:spPr>
        <p:txBody>
          <a:bodyPr lIns="38100" tIns="38100" rIns="38100" bIns="38100">
            <a:noAutofit/>
          </a:bodyPr>
          <a:lstStyle>
            <a:lvl1pPr marL="40639" marR="40639" algn="ctr">
              <a:lnSpc>
                <a:spcPct val="100000"/>
              </a:lnSpc>
              <a:defRPr sz="4200"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t>Title Text</a:t>
            </a:r>
          </a:p>
        </p:txBody>
      </p:sp>
      <p:sp>
        <p:nvSpPr>
          <p:cNvPr id="136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181350" y="2343150"/>
            <a:ext cx="5829300" cy="3657600"/>
          </a:xfrm>
          <a:prstGeom prst="rect">
            <a:avLst/>
          </a:prstGeom>
        </p:spPr>
        <p:txBody>
          <a:bodyPr lIns="38100" tIns="38100" rIns="38100" bIns="38100">
            <a:noAutofit/>
          </a:bodyPr>
          <a:lstStyle>
            <a:lvl1pPr marL="383540" marR="40639" indent="-342900">
              <a:lnSpc>
                <a:spcPct val="100000"/>
              </a:lnSpc>
              <a:spcBef>
                <a:spcPts val="700"/>
              </a:spcBef>
              <a:buFontTx/>
              <a:defRPr sz="3200"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  <a:lvl2pPr marL="763179" marR="40639" indent="-265339">
              <a:lnSpc>
                <a:spcPct val="100000"/>
              </a:lnSpc>
              <a:spcBef>
                <a:spcPts val="600"/>
              </a:spcBef>
              <a:buFontTx/>
              <a:buChar char="–"/>
              <a:defRPr sz="2600"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2pPr>
            <a:lvl3pPr marL="1183639" marR="40639" indent="-228600">
              <a:lnSpc>
                <a:spcPct val="100000"/>
              </a:lnSpc>
              <a:spcBef>
                <a:spcPts val="500"/>
              </a:spcBef>
              <a:buFontTx/>
              <a:defRPr sz="2400"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3pPr>
            <a:lvl4pPr marL="1617979" marR="40639" indent="-205739">
              <a:lnSpc>
                <a:spcPct val="100000"/>
              </a:lnSpc>
              <a:spcBef>
                <a:spcPts val="400"/>
              </a:spcBef>
              <a:buFontTx/>
              <a:buChar char="–"/>
              <a:defRPr sz="1800"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4pPr>
            <a:lvl5pPr marL="2075179" marR="40639" indent="-205739">
              <a:lnSpc>
                <a:spcPct val="100000"/>
              </a:lnSpc>
              <a:spcBef>
                <a:spcPts val="400"/>
              </a:spcBef>
              <a:buFontTx/>
              <a:buChar char="»"/>
              <a:defRPr sz="1800"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175625" y="5543550"/>
            <a:ext cx="241301" cy="254000"/>
          </a:xfrm>
          <a:prstGeom prst="rect">
            <a:avLst/>
          </a:prstGeom>
        </p:spPr>
        <p:txBody>
          <a:bodyPr lIns="38100" tIns="38100" rIns="38100" bIns="38100" anchor="t"/>
          <a:lstStyle>
            <a:lvl1pPr algn="ctr" defTabSz="584200">
              <a:defRPr>
                <a:solidFill>
                  <a:srgbClr val="FFFB00"/>
                </a:solidFill>
                <a:uFill>
                  <a:solidFill>
                    <a:srgbClr val="FFFB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gradFill flip="none" rotWithShape="1">
          <a:gsLst>
            <a:gs pos="0">
              <a:srgbClr val="000099"/>
            </a:gs>
            <a:gs pos="100000">
              <a:srgbClr val="00003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888728" y="6248400"/>
            <a:ext cx="281937" cy="320037"/>
          </a:xfrm>
          <a:prstGeom prst="rect">
            <a:avLst/>
          </a:prstGeom>
        </p:spPr>
        <p:txBody>
          <a:bodyPr lIns="45718" tIns="45718" rIns="45718" bIns="45718" anchor="t"/>
          <a:lstStyle>
            <a:lvl1pPr algn="ctr" defTabSz="457200">
              <a:defRPr sz="1400">
                <a:solidFill>
                  <a:srgbClr val="FFFF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le Text"/>
          <p:cNvSpPr txBox="1">
            <a:spLocks noGrp="1"/>
          </p:cNvSpPr>
          <p:nvPr>
            <p:ph type="title"/>
          </p:nvPr>
        </p:nvSpPr>
        <p:spPr>
          <a:xfrm>
            <a:off x="3657600" y="365125"/>
            <a:ext cx="7696200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5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53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3" y="100931"/>
            <a:ext cx="3114388" cy="1545307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itle Text"/>
          <p:cNvSpPr txBox="1">
            <a:spLocks noGrp="1"/>
          </p:cNvSpPr>
          <p:nvPr>
            <p:ph type="title"/>
          </p:nvPr>
        </p:nvSpPr>
        <p:spPr>
          <a:xfrm>
            <a:off x="3921759" y="365125"/>
            <a:ext cx="743204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6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63" name="Picture 7" descr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094" y="152355"/>
            <a:ext cx="3236306" cy="1605802"/>
          </a:xfrm>
          <a:prstGeom prst="rect">
            <a:avLst/>
          </a:prstGeom>
          <a:ln w="12700">
            <a:miter lim="400000"/>
          </a:ln>
        </p:spPr>
      </p:pic>
      <p:sp>
        <p:nvSpPr>
          <p:cNvPr id="1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yesleeptite.com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133" y="1127019"/>
            <a:ext cx="7983937" cy="396304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8"/>
          <p:cNvSpPr txBox="1"/>
          <p:nvPr/>
        </p:nvSpPr>
        <p:spPr>
          <a:xfrm>
            <a:off x="8933180" y="6248401"/>
            <a:ext cx="193037" cy="320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 defTabSz="457200">
              <a:defRPr sz="1400">
                <a:solidFill>
                  <a:srgbClr val="FFFF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t>8</a:t>
            </a:r>
          </a:p>
        </p:txBody>
      </p:sp>
      <p:pic>
        <p:nvPicPr>
          <p:cNvPr id="211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2870" y="1864458"/>
            <a:ext cx="7248939" cy="3669046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6D17D26-375D-2730-2BEF-C6E05F490BCE}"/>
              </a:ext>
            </a:extLst>
          </p:cNvPr>
          <p:cNvSpPr txBox="1"/>
          <p:nvPr/>
        </p:nvSpPr>
        <p:spPr>
          <a:xfrm>
            <a:off x="3525078" y="5883965"/>
            <a:ext cx="5408101" cy="70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spc="0" normalizeH="0" baseline="0" dirty="0">
                <a:ln>
                  <a:noFill/>
                </a:ln>
                <a:solidFill>
                  <a:srgbClr val="2C8449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www.eyesleeptite.com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0113A27-579D-55BD-75C0-5FCB08ABB5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Inadequate Lid Seal (ILS)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9B70B3-4753-AE2A-7680-052ED83B05FA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484741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8"/>
          <p:cNvSpPr txBox="1"/>
          <p:nvPr/>
        </p:nvSpPr>
        <p:spPr>
          <a:xfrm>
            <a:off x="8933180" y="6248401"/>
            <a:ext cx="193039" cy="320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 defTabSz="457200">
              <a:defRPr sz="1400">
                <a:solidFill>
                  <a:srgbClr val="FFFF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t>8</a:t>
            </a:r>
          </a:p>
        </p:txBody>
      </p:sp>
      <p:sp>
        <p:nvSpPr>
          <p:cNvPr id="217" name="4 Triaging Questions I Use"/>
          <p:cNvSpPr txBox="1">
            <a:spLocks noGrp="1"/>
          </p:cNvSpPr>
          <p:nvPr>
            <p:ph type="title"/>
          </p:nvPr>
        </p:nvSpPr>
        <p:spPr>
          <a:xfrm>
            <a:off x="580713" y="571114"/>
            <a:ext cx="10515601" cy="1325564"/>
          </a:xfrm>
          <a:prstGeom prst="rect">
            <a:avLst/>
          </a:prstGeom>
        </p:spPr>
        <p:txBody>
          <a:bodyPr lIns="50800" tIns="50800" rIns="50800" bIns="50800"/>
          <a:lstStyle>
            <a:lvl1pPr indent="39687">
              <a:defRPr sz="4800"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t>Most Important Question to Ask:</a:t>
            </a:r>
          </a:p>
        </p:txBody>
      </p:sp>
      <p:sp>
        <p:nvSpPr>
          <p:cNvPr id="218" name="Do your eyes ever feel irritated, dry or burn?…"/>
          <p:cNvSpPr txBox="1">
            <a:spLocks noGrp="1"/>
          </p:cNvSpPr>
          <p:nvPr>
            <p:ph type="body" idx="1"/>
          </p:nvPr>
        </p:nvSpPr>
        <p:spPr>
          <a:xfrm>
            <a:off x="838200" y="2139664"/>
            <a:ext cx="10515600" cy="4351339"/>
          </a:xfrm>
          <a:prstGeom prst="rect">
            <a:avLst/>
          </a:prstGeom>
        </p:spPr>
        <p:txBody>
          <a:bodyPr lIns="50800" tIns="50800" rIns="50800" bIns="50800"/>
          <a:lstStyle/>
          <a:p>
            <a:pPr marL="480059" indent="-480059" defTabSz="768095">
              <a:spcBef>
                <a:spcPts val="600"/>
              </a:spcBef>
              <a:buFontTx/>
              <a:defRPr sz="4787">
                <a:latin typeface="Times Roman"/>
                <a:ea typeface="Times Roman"/>
                <a:cs typeface="Times Roman"/>
                <a:sym typeface="Times Roman"/>
              </a:defRPr>
            </a:pPr>
            <a:r>
              <a:t>What is your worse symptom?</a:t>
            </a:r>
          </a:p>
          <a:p>
            <a:pPr marL="480059" indent="-480059" defTabSz="768095">
              <a:spcBef>
                <a:spcPts val="600"/>
              </a:spcBef>
              <a:buFontTx/>
              <a:defRPr sz="4787">
                <a:latin typeface="Times Roman"/>
                <a:ea typeface="Times Roman"/>
                <a:cs typeface="Times Roman"/>
                <a:sym typeface="Times Roman"/>
              </a:defRPr>
            </a:pPr>
            <a:r>
              <a:t>When are they worse?</a:t>
            </a:r>
          </a:p>
          <a:p>
            <a:pPr marL="1979194" lvl="5" indent="-378994" defTabSz="768095">
              <a:spcBef>
                <a:spcPts val="600"/>
              </a:spcBef>
              <a:buFontTx/>
              <a:defRPr sz="3780">
                <a:latin typeface="Times Roman"/>
                <a:ea typeface="Times Roman"/>
                <a:cs typeface="Times Roman"/>
                <a:sym typeface="Times Roman"/>
              </a:defRPr>
            </a:pPr>
            <a:r>
              <a:t>Morning, overnight &amp; morning, all day including morning</a:t>
            </a:r>
          </a:p>
          <a:p>
            <a:pPr marL="1979194" lvl="5" indent="-378994" defTabSz="768095">
              <a:spcBef>
                <a:spcPts val="600"/>
              </a:spcBef>
              <a:buFontTx/>
              <a:defRPr sz="3780">
                <a:latin typeface="Times Roman"/>
                <a:ea typeface="Times Roman"/>
                <a:cs typeface="Times Roman"/>
                <a:sym typeface="Times Roman"/>
              </a:defRPr>
            </a:pPr>
            <a:r>
              <a:t>Treats with AT’s, compresses first thing in the morning to function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8"/>
          <p:cNvSpPr txBox="1"/>
          <p:nvPr/>
        </p:nvSpPr>
        <p:spPr>
          <a:xfrm>
            <a:off x="8933180" y="6248401"/>
            <a:ext cx="193039" cy="320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 defTabSz="457200">
              <a:defRPr sz="1400">
                <a:solidFill>
                  <a:srgbClr val="FFFF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t>8</a:t>
            </a:r>
          </a:p>
        </p:txBody>
      </p:sp>
      <p:sp>
        <p:nvSpPr>
          <p:cNvPr id="221" name="4 Triaging Questions I Us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50800" tIns="50800" rIns="50800" bIns="50800"/>
          <a:lstStyle>
            <a:lvl1pPr indent="39687">
              <a:defRPr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rPr dirty="0"/>
              <a:t>When are you Symptoms Worse?</a:t>
            </a:r>
          </a:p>
        </p:txBody>
      </p:sp>
      <p:sp>
        <p:nvSpPr>
          <p:cNvPr id="222" name="Do your eyes ever feel irritated, dry or burn?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50800" tIns="50800" rIns="50800" bIns="50800"/>
          <a:lstStyle/>
          <a:p>
            <a:pPr marL="649705" indent="-649705">
              <a:lnSpc>
                <a:spcPct val="100000"/>
              </a:lnSpc>
              <a:spcBef>
                <a:spcPts val="800"/>
              </a:spcBef>
              <a:buFontTx/>
              <a:buAutoNum type="arabicPeriod"/>
              <a:defRPr sz="3200">
                <a:latin typeface="Times Roman"/>
                <a:ea typeface="Times Roman"/>
                <a:cs typeface="Times Roman"/>
                <a:sym typeface="Times Roman"/>
              </a:defRPr>
            </a:pPr>
            <a:r>
              <a:t>In the morning</a:t>
            </a:r>
          </a:p>
          <a:p>
            <a:pPr marL="649705" indent="-649705">
              <a:lnSpc>
                <a:spcPct val="100000"/>
              </a:lnSpc>
              <a:spcBef>
                <a:spcPts val="800"/>
              </a:spcBef>
              <a:buFontTx/>
              <a:buAutoNum type="arabicPeriod"/>
              <a:defRPr sz="3200">
                <a:latin typeface="Times Roman"/>
                <a:ea typeface="Times Roman"/>
                <a:cs typeface="Times Roman"/>
                <a:sym typeface="Times Roman"/>
              </a:defRPr>
            </a:pPr>
            <a:r>
              <a:t>Overnight (and morning)</a:t>
            </a:r>
          </a:p>
          <a:p>
            <a:pPr marL="649705" indent="-649705">
              <a:lnSpc>
                <a:spcPct val="100000"/>
              </a:lnSpc>
              <a:spcBef>
                <a:spcPts val="800"/>
              </a:spcBef>
              <a:buFontTx/>
              <a:buAutoNum type="arabicPeriod"/>
              <a:defRPr sz="3200">
                <a:latin typeface="Times Roman"/>
                <a:ea typeface="Times Roman"/>
                <a:cs typeface="Times Roman"/>
                <a:sym typeface="Times Roman"/>
              </a:defRPr>
            </a:pPr>
            <a:r>
              <a:t>All day including the morning</a:t>
            </a:r>
          </a:p>
        </p:txBody>
      </p:sp>
      <p:sp>
        <p:nvSpPr>
          <p:cNvPr id="223" name="Morning Symptoms = ILS"/>
          <p:cNvSpPr txBox="1"/>
          <p:nvPr/>
        </p:nvSpPr>
        <p:spPr>
          <a:xfrm>
            <a:off x="2947245" y="4741494"/>
            <a:ext cx="6073230" cy="77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indent="39687" algn="ctr">
              <a:defRPr sz="4400"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t>Morning Symptoms = ILS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blinds dir="vert"/>
      </p:transition>
    </mc:Choice>
    <mc:Fallback xmlns:a14="http://schemas.microsoft.com/office/drawing/2010/main" xmlns:m="http://schemas.openxmlformats.org/officeDocument/2006/math" xmlns="">
      <p:transition spd="fast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KB Light Te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KB Light Test</a:t>
            </a:r>
          </a:p>
        </p:txBody>
      </p:sp>
      <p:pic>
        <p:nvPicPr>
          <p:cNvPr id="226" name="IMG_0516.jpeg" descr="IMG_051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403" y="1595750"/>
            <a:ext cx="6439194" cy="858559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blinds dir="vert"/>
      </p:transition>
    </mc:Choice>
    <mc:Fallback xmlns:a14="http://schemas.microsoft.com/office/drawing/2010/main" xmlns:m="http://schemas.openxmlformats.org/officeDocument/2006/math" xmlns="">
      <p:transition spd="fast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IMG_3918.jpeg" descr="IMG_391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8614" y="-1464692"/>
            <a:ext cx="7554772" cy="1007303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IMG_2436.jpeg" descr="IMG_243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4658" y="-1504863"/>
            <a:ext cx="7400794" cy="98677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Most patients with ILS simply have Morning Symptoms (and nothing more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Most patients with ILS simply have </a:t>
            </a:r>
            <a:r>
              <a:rPr b="1">
                <a:latin typeface="Carlito"/>
                <a:ea typeface="Carlito"/>
                <a:cs typeface="Carlito"/>
                <a:sym typeface="Carlito"/>
              </a:rPr>
              <a:t>Morning Symptoms </a:t>
            </a:r>
            <a:r>
              <a:t>(and nothing more)</a:t>
            </a:r>
          </a:p>
        </p:txBody>
      </p:sp>
      <p:sp>
        <p:nvSpPr>
          <p:cNvPr id="233" name="With progression, patients may develop MGD or blepharitis…"/>
          <p:cNvSpPr txBox="1">
            <a:spLocks noGrp="1"/>
          </p:cNvSpPr>
          <p:nvPr>
            <p:ph type="body" idx="1"/>
          </p:nvPr>
        </p:nvSpPr>
        <p:spPr>
          <a:xfrm>
            <a:off x="838200" y="2143125"/>
            <a:ext cx="10515600" cy="4351338"/>
          </a:xfrm>
          <a:prstGeom prst="rect">
            <a:avLst/>
          </a:prstGeom>
        </p:spPr>
        <p:txBody>
          <a:bodyPr/>
          <a:lstStyle/>
          <a:p>
            <a:r>
              <a:t>With progression, patients may develop MGD or blepharitis</a:t>
            </a:r>
          </a:p>
          <a:p>
            <a:r>
              <a:t>With further progression, desiccation stress/exposure occurs and inferior corneal staining may be noted</a:t>
            </a:r>
          </a:p>
          <a:p>
            <a:r>
              <a:t>Patients may eventually develop immune mediated dry eye, but the vast majority don’t have dry eye, they have ILS.  </a:t>
            </a:r>
          </a:p>
          <a:p>
            <a:r>
              <a:t>When ILS is treated they typically do not need dry eye treatments.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8"/>
          <p:cNvSpPr txBox="1"/>
          <p:nvPr/>
        </p:nvSpPr>
        <p:spPr>
          <a:xfrm>
            <a:off x="8933180" y="6248401"/>
            <a:ext cx="193039" cy="320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 defTabSz="457200">
              <a:defRPr sz="1400">
                <a:solidFill>
                  <a:srgbClr val="FFFF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t>8</a:t>
            </a:r>
          </a:p>
        </p:txBody>
      </p:sp>
      <p:pic>
        <p:nvPicPr>
          <p:cNvPr id="253" name="227680_#00033(wm).JPG" descr="227680_#00033(wm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0" y="550157"/>
            <a:ext cx="8128000" cy="6096001"/>
          </a:xfrm>
          <a:prstGeom prst="rect">
            <a:avLst/>
          </a:prstGeom>
          <a:ln w="12700">
            <a:miter lim="400000"/>
          </a:ln>
        </p:spPr>
      </p:pic>
      <p:sp>
        <p:nvSpPr>
          <p:cNvPr id="254" name="Do your eyes ever feel irritated, dry or burn?…"/>
          <p:cNvSpPr txBox="1">
            <a:spLocks noGrp="1"/>
          </p:cNvSpPr>
          <p:nvPr>
            <p:ph type="body" sz="half" idx="1"/>
          </p:nvPr>
        </p:nvSpPr>
        <p:spPr>
          <a:xfrm>
            <a:off x="2304828" y="6083388"/>
            <a:ext cx="10515601" cy="2503747"/>
          </a:xfrm>
          <a:prstGeom prst="rect">
            <a:avLst/>
          </a:prstGeom>
        </p:spPr>
        <p:txBody>
          <a:bodyPr lIns="50800" tIns="50800" rIns="50800" bIns="50800"/>
          <a:lstStyle>
            <a:lvl1pPr marL="0" indent="0">
              <a:spcBef>
                <a:spcPts val="800"/>
              </a:spcBef>
              <a:buSzTx/>
              <a:buFontTx/>
              <a:buNone/>
              <a:defRPr>
                <a:solidFill>
                  <a:srgbClr val="FFFFFF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t>Do you have morning symptoms?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blinds dir="vert"/>
      </p:transition>
    </mc:Choice>
    <mc:Fallback xmlns:a14="http://schemas.microsoft.com/office/drawing/2010/main" xmlns:m="http://schemas.openxmlformats.org/officeDocument/2006/math" xmlns="">
      <p:transition spd="fast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,,, - (31882) - OD  _00002.jpg" descr=",,, - (31882) - OD  _00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9818" y="546031"/>
            <a:ext cx="8128001" cy="609600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blinds dir="vert"/>
      </p:transition>
    </mc:Choice>
    <mc:Fallback xmlns:a14="http://schemas.microsoft.com/office/drawing/2010/main" xmlns:m="http://schemas.openxmlformats.org/officeDocument/2006/math" xmlns="">
      <p:transition spd="fast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Rectangle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08080">
              <a:alpha val="30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6" name="Rectangle 14"/>
          <p:cNvSpPr/>
          <p:nvPr/>
        </p:nvSpPr>
        <p:spPr>
          <a:xfrm>
            <a:off x="477011" y="480060"/>
            <a:ext cx="11237978" cy="589788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63500" dist="17780" dir="5400000" rotWithShape="0">
              <a:srgbClr val="000000">
                <a:alpha val="43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77" name="Content Placeholder 5" descr="Content Placeholder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2118555"/>
            <a:ext cx="5294716" cy="2620886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Straight Connector 16"/>
          <p:cNvSpPr/>
          <p:nvPr/>
        </p:nvSpPr>
        <p:spPr>
          <a:xfrm flipH="1">
            <a:off x="6079957" y="1143000"/>
            <a:ext cx="1" cy="4572000"/>
          </a:xfrm>
          <a:prstGeom prst="line">
            <a:avLst/>
          </a:prstGeom>
          <a:ln w="6350">
            <a:solidFill>
              <a:srgbClr val="4E4E4E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179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3817" y="788702"/>
            <a:ext cx="5294716" cy="528059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223336_#00004(wm).jpg" descr="223336_#00004(wm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610" y="300457"/>
            <a:ext cx="8342780" cy="62570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IMG_7687.jpg" descr="IMG_768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6122" y="-2123944"/>
            <a:ext cx="6985740" cy="931432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8"/>
          <p:cNvSpPr txBox="1"/>
          <p:nvPr/>
        </p:nvSpPr>
        <p:spPr>
          <a:xfrm>
            <a:off x="8933180" y="6248401"/>
            <a:ext cx="193039" cy="320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 defTabSz="457200">
              <a:defRPr sz="1400">
                <a:solidFill>
                  <a:srgbClr val="FFFF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t>8</a:t>
            </a:r>
          </a:p>
        </p:txBody>
      </p:sp>
      <p:sp>
        <p:nvSpPr>
          <p:cNvPr id="263" name="4 Triaging Questions I Us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50800" tIns="50800" rIns="50800" bIns="50800"/>
          <a:lstStyle>
            <a:lvl1pPr indent="39687">
              <a:defRPr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t>Case Presentation</a:t>
            </a:r>
          </a:p>
        </p:txBody>
      </p:sp>
      <p:sp>
        <p:nvSpPr>
          <p:cNvPr id="264" name="Do your eyes ever feel irritated, dry or burn?…"/>
          <p:cNvSpPr txBox="1">
            <a:spLocks noGrp="1"/>
          </p:cNvSpPr>
          <p:nvPr>
            <p:ph type="body" idx="1"/>
          </p:nvPr>
        </p:nvSpPr>
        <p:spPr>
          <a:xfrm>
            <a:off x="838200" y="2031614"/>
            <a:ext cx="10515600" cy="4351339"/>
          </a:xfrm>
          <a:prstGeom prst="rect">
            <a:avLst/>
          </a:prstGeom>
        </p:spPr>
        <p:txBody>
          <a:bodyPr lIns="50800" tIns="50800" rIns="50800" bIns="50800"/>
          <a:lstStyle/>
          <a:p>
            <a:pPr marL="327258" indent="-327258" defTabSz="877823">
              <a:spcBef>
                <a:spcPts val="700"/>
              </a:spcBef>
              <a:buFontTx/>
              <a:defRPr sz="3264">
                <a:latin typeface="Times Roman"/>
                <a:ea typeface="Times Roman"/>
                <a:cs typeface="Times Roman"/>
                <a:sym typeface="Times Roman"/>
              </a:defRPr>
            </a:pPr>
            <a:r>
              <a:t>Treat the cause: ILS first - SleepTite</a:t>
            </a:r>
          </a:p>
          <a:p>
            <a:pPr marL="327258" indent="-327258" defTabSz="877823">
              <a:spcBef>
                <a:spcPts val="700"/>
              </a:spcBef>
              <a:buFontTx/>
              <a:defRPr sz="3264">
                <a:latin typeface="Times Roman"/>
                <a:ea typeface="Times Roman"/>
                <a:cs typeface="Times Roman"/>
                <a:sym typeface="Times Roman"/>
              </a:defRPr>
            </a:pPr>
            <a:r>
              <a:t>Treat the results of the cause initially:</a:t>
            </a:r>
          </a:p>
          <a:p>
            <a:pPr marL="1424538" lvl="3" indent="-327258" defTabSz="877823">
              <a:spcBef>
                <a:spcPts val="700"/>
              </a:spcBef>
              <a:buFontTx/>
              <a:defRPr sz="3264">
                <a:latin typeface="Times Roman"/>
                <a:ea typeface="Times Roman"/>
                <a:cs typeface="Times Roman"/>
                <a:sym typeface="Times Roman"/>
              </a:defRPr>
            </a:pPr>
            <a:r>
              <a:t>MGD: hydrating compress, IPL/LLLT, etc.</a:t>
            </a:r>
          </a:p>
          <a:p>
            <a:pPr marL="1424538" lvl="3" indent="-327258" defTabSz="877823">
              <a:spcBef>
                <a:spcPts val="700"/>
              </a:spcBef>
              <a:buFontTx/>
              <a:defRPr sz="3264">
                <a:latin typeface="Times Roman"/>
                <a:ea typeface="Times Roman"/>
                <a:cs typeface="Times Roman"/>
                <a:sym typeface="Times Roman"/>
              </a:defRPr>
            </a:pPr>
            <a:r>
              <a:t>Blepharitis: Manuka, HOCl, surfactant cleansers etc., microblepharoexfoliation (MBE), LLLT blue etc.</a:t>
            </a:r>
          </a:p>
          <a:p>
            <a:pPr marL="1424538" lvl="3" indent="-327258" defTabSz="877823">
              <a:spcBef>
                <a:spcPts val="700"/>
              </a:spcBef>
              <a:buFontTx/>
              <a:defRPr sz="3264">
                <a:latin typeface="Times Roman"/>
                <a:ea typeface="Times Roman"/>
                <a:cs typeface="Times Roman"/>
                <a:sym typeface="Times Roman"/>
              </a:defRPr>
            </a:pPr>
            <a:r>
              <a:t>Inflammation: omega-fatty acids, immunomodulators, topical steroids (inferior staining) etc.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8"/>
          <p:cNvSpPr txBox="1"/>
          <p:nvPr/>
        </p:nvSpPr>
        <p:spPr>
          <a:xfrm>
            <a:off x="8933180" y="6248401"/>
            <a:ext cx="193039" cy="320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 defTabSz="457200">
              <a:defRPr sz="1400">
                <a:solidFill>
                  <a:srgbClr val="FFFF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t>8</a:t>
            </a:r>
          </a:p>
        </p:txBody>
      </p:sp>
      <p:sp>
        <p:nvSpPr>
          <p:cNvPr id="267" name="4 Triaging Questions I Us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50800" tIns="50800" rIns="50800" bIns="50800"/>
          <a:lstStyle>
            <a:lvl1pPr indent="39687">
              <a:defRPr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t>Case Presentation</a:t>
            </a:r>
          </a:p>
        </p:txBody>
      </p:sp>
      <p:sp>
        <p:nvSpPr>
          <p:cNvPr id="268" name="Do your eyes ever feel irritated, dry or burn?…"/>
          <p:cNvSpPr txBox="1">
            <a:spLocks noGrp="1"/>
          </p:cNvSpPr>
          <p:nvPr>
            <p:ph type="body" idx="1"/>
          </p:nvPr>
        </p:nvSpPr>
        <p:spPr>
          <a:xfrm>
            <a:off x="838200" y="2031614"/>
            <a:ext cx="10515600" cy="4351339"/>
          </a:xfrm>
          <a:prstGeom prst="rect">
            <a:avLst/>
          </a:prstGeom>
        </p:spPr>
        <p:txBody>
          <a:bodyPr lIns="50800" tIns="50800" rIns="50800" bIns="50800"/>
          <a:lstStyle/>
          <a:p>
            <a:pPr marL="340894" indent="-340894">
              <a:spcBef>
                <a:spcPts val="800"/>
              </a:spcBef>
              <a:buFontTx/>
              <a:defRPr sz="3400">
                <a:latin typeface="Times Roman"/>
                <a:ea typeface="Times Roman"/>
                <a:cs typeface="Times Roman"/>
                <a:sym typeface="Times Roman"/>
              </a:defRPr>
            </a:pPr>
            <a:r>
              <a:t>Treat the cause: ILS first - SleepTite</a:t>
            </a:r>
          </a:p>
          <a:p>
            <a:pPr marL="340894" indent="-340894">
              <a:spcBef>
                <a:spcPts val="800"/>
              </a:spcBef>
              <a:buFontTx/>
              <a:defRPr sz="3400">
                <a:latin typeface="Times Roman"/>
                <a:ea typeface="Times Roman"/>
                <a:cs typeface="Times Roman"/>
                <a:sym typeface="Times Roman"/>
              </a:defRPr>
            </a:pPr>
            <a:r>
              <a:t>Within 6 weeks the patients symptoms had completely resolved and was no longer using immunomodulators or AT’s</a:t>
            </a:r>
          </a:p>
          <a:p>
            <a:pPr marL="340894" indent="-340894">
              <a:spcBef>
                <a:spcPts val="800"/>
              </a:spcBef>
              <a:buFontTx/>
              <a:defRPr sz="3400">
                <a:latin typeface="Times Roman"/>
                <a:ea typeface="Times Roman"/>
                <a:cs typeface="Times Roman"/>
                <a:sym typeface="Times Roman"/>
              </a:defRPr>
            </a:pPr>
            <a:endParaRPr/>
          </a:p>
          <a:p>
            <a:pPr marL="340894" indent="-340894">
              <a:spcBef>
                <a:spcPts val="800"/>
              </a:spcBef>
              <a:buFontTx/>
              <a:defRPr sz="3400">
                <a:latin typeface="Times Roman"/>
                <a:ea typeface="Times Roman"/>
                <a:cs typeface="Times Roman"/>
                <a:sym typeface="Times Roman"/>
              </a:defRPr>
            </a:pPr>
            <a:r>
              <a:t>Currently maintained omega-fatty acid supplements and occasional lid scrubs, while using STSR nightly OU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blinds dir="vert"/>
      </p:transition>
    </mc:Choice>
    <mc:Fallback xmlns:a14="http://schemas.microsoft.com/office/drawing/2010/main" xmlns:m="http://schemas.openxmlformats.org/officeDocument/2006/math" xmlns="">
      <p:transition spd="fast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30"/>
          <p:cNvSpPr txBox="1">
            <a:spLocks noGrp="1"/>
          </p:cNvSpPr>
          <p:nvPr>
            <p:ph type="title" idx="4294967295"/>
          </p:nvPr>
        </p:nvSpPr>
        <p:spPr>
          <a:xfrm>
            <a:off x="1981200" y="274637"/>
            <a:ext cx="8229600" cy="1143001"/>
          </a:xfrm>
          <a:prstGeom prst="rect">
            <a:avLst/>
          </a:prstGeom>
        </p:spPr>
        <p:txBody>
          <a:bodyPr lIns="0" tIns="0" rIns="0" bIns="0"/>
          <a:lstStyle>
            <a:lvl1pPr algn="ctr">
              <a:lnSpc>
                <a:spcPct val="100000"/>
              </a:lnSpc>
              <a:defRPr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Patient MAR</a:t>
            </a:r>
          </a:p>
        </p:txBody>
      </p:sp>
      <p:sp>
        <p:nvSpPr>
          <p:cNvPr id="271" name="Shape 31"/>
          <p:cNvSpPr txBox="1">
            <a:spLocks noGrp="1"/>
          </p:cNvSpPr>
          <p:nvPr>
            <p:ph type="body" idx="4294967295"/>
          </p:nvPr>
        </p:nvSpPr>
        <p:spPr>
          <a:xfrm>
            <a:off x="1981199" y="1600200"/>
            <a:ext cx="9355644" cy="4525963"/>
          </a:xfrm>
          <a:prstGeom prst="rect">
            <a:avLst/>
          </a:prstGeom>
        </p:spPr>
        <p:txBody>
          <a:bodyPr lIns="0" tIns="0" rIns="0" bIns="0"/>
          <a:lstStyle/>
          <a:p>
            <a:pPr marL="318252" indent="-318252" defTabSz="905255">
              <a:spcBef>
                <a:spcPts val="600"/>
              </a:spcBef>
              <a:defRPr sz="2970"/>
            </a:pPr>
            <a:r>
              <a:t>Morning Symptoms</a:t>
            </a:r>
          </a:p>
          <a:p>
            <a:pPr marL="318252" indent="-318252" defTabSz="905255">
              <a:spcBef>
                <a:spcPts val="600"/>
              </a:spcBef>
              <a:defRPr sz="2970"/>
            </a:pPr>
            <a:r>
              <a:t>And the diagnosis of MGD and blepharitis</a:t>
            </a:r>
          </a:p>
          <a:p>
            <a:pPr marL="339470" indent="-339470" defTabSz="905255">
              <a:spcBef>
                <a:spcPts val="600"/>
              </a:spcBef>
              <a:defRPr sz="2970"/>
            </a:pPr>
            <a:endParaRPr/>
          </a:p>
          <a:p>
            <a:pPr marL="318252" indent="-318252" defTabSz="905255">
              <a:spcBef>
                <a:spcPts val="600"/>
              </a:spcBef>
              <a:defRPr sz="2970"/>
            </a:pPr>
            <a:r>
              <a:t>Lid seals for ILS</a:t>
            </a:r>
          </a:p>
          <a:p>
            <a:pPr marL="318252" indent="-318252" defTabSz="905255">
              <a:spcBef>
                <a:spcPts val="600"/>
              </a:spcBef>
              <a:defRPr sz="2970"/>
            </a:pPr>
            <a:r>
              <a:t>Bland ung alternating eyes with Lid Seals</a:t>
            </a:r>
          </a:p>
          <a:p>
            <a:pPr marL="318252" indent="-318252" defTabSz="905255">
              <a:spcBef>
                <a:spcPts val="600"/>
              </a:spcBef>
              <a:defRPr sz="2970"/>
            </a:pPr>
            <a:r>
              <a:t>Hot compresses/debridement</a:t>
            </a:r>
          </a:p>
          <a:p>
            <a:pPr marL="318252" indent="-318252" defTabSz="905255">
              <a:spcBef>
                <a:spcPts val="600"/>
              </a:spcBef>
              <a:defRPr sz="2970"/>
            </a:pPr>
            <a:r>
              <a:t>GLA/DHA/EPA nutrition</a:t>
            </a:r>
          </a:p>
          <a:p>
            <a:pPr marL="318252" indent="-318252" defTabSz="905255">
              <a:spcBef>
                <a:spcPts val="600"/>
              </a:spcBef>
              <a:defRPr sz="2970"/>
            </a:pPr>
            <a:r>
              <a:t>Manuka honey lid scrub</a:t>
            </a:r>
          </a:p>
          <a:p>
            <a:pPr marL="318252" indent="-318252" defTabSz="905255">
              <a:spcBef>
                <a:spcPts val="600"/>
              </a:spcBef>
              <a:defRPr sz="2970"/>
            </a:pPr>
            <a:r>
              <a:t>IPL LLLT</a:t>
            </a:r>
          </a:p>
        </p:txBody>
      </p:sp>
      <p:pic>
        <p:nvPicPr>
          <p:cNvPr id="272" name="Content Placeholder 6" descr="Content Placeholder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9810" y="4494801"/>
            <a:ext cx="3384691" cy="2281750"/>
          </a:xfrm>
          <a:prstGeom prst="rect">
            <a:avLst/>
          </a:prstGeom>
          <a:ln w="3175">
            <a:solidFill>
              <a:srgbClr val="000000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blinds dir="vert"/>
      </p:transition>
    </mc:Choice>
    <mc:Fallback xmlns:a14="http://schemas.microsoft.com/office/drawing/2010/main" xmlns:m="http://schemas.openxmlformats.org/officeDocument/2006/math" xmlns="">
      <p:transition spd="fast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IMG_3559.jpeg" descr="IMG_355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755" y="-1696719"/>
            <a:ext cx="8622029" cy="114960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fade/>
      </p:transition>
    </mc:Choice>
    <mc:Fallback xmlns:a14="http://schemas.microsoft.com/office/drawing/2010/main" xmlns:m="http://schemas.openxmlformats.org/officeDocument/2006/math" xmlns="">
      <p:transition spd="fast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image.png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2575" y="358661"/>
            <a:ext cx="8186850" cy="61406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07061949_#00008.jpg" descr="07061949_#000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0" y="381000"/>
            <a:ext cx="8128000" cy="609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44"/>
          <p:cNvSpPr txBox="1">
            <a:spLocks noGrp="1"/>
          </p:cNvSpPr>
          <p:nvPr>
            <p:ph type="title" idx="4294967295"/>
          </p:nvPr>
        </p:nvSpPr>
        <p:spPr>
          <a:xfrm>
            <a:off x="1981200" y="274637"/>
            <a:ext cx="8229600" cy="1143001"/>
          </a:xfrm>
          <a:prstGeom prst="rect">
            <a:avLst/>
          </a:prstGeom>
        </p:spPr>
        <p:txBody>
          <a:bodyPr lIns="0" tIns="0" rIns="0" bIns="0"/>
          <a:lstStyle>
            <a:lvl1pPr algn="ctr">
              <a:lnSpc>
                <a:spcPct val="100000"/>
              </a:lnSpc>
              <a:defRPr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Follow-up in 1 month</a:t>
            </a:r>
          </a:p>
        </p:txBody>
      </p:sp>
      <p:sp>
        <p:nvSpPr>
          <p:cNvPr id="281" name="Shape 45"/>
          <p:cNvSpPr txBox="1">
            <a:spLocks noGrp="1"/>
          </p:cNvSpPr>
          <p:nvPr>
            <p:ph type="body" sz="half" idx="4294967295"/>
          </p:nvPr>
        </p:nvSpPr>
        <p:spPr>
          <a:xfrm>
            <a:off x="1739900" y="2324100"/>
            <a:ext cx="4966580" cy="4525963"/>
          </a:xfrm>
          <a:prstGeom prst="rect">
            <a:avLst/>
          </a:prstGeom>
        </p:spPr>
        <p:txBody>
          <a:bodyPr lIns="0" tIns="0" rIns="0" bIns="0"/>
          <a:lstStyle/>
          <a:p>
            <a:pPr marL="342900" indent="-342900">
              <a:lnSpc>
                <a:spcPct val="100000"/>
              </a:lnSpc>
              <a:spcBef>
                <a:spcPts val="700"/>
              </a:spcBef>
              <a:defRPr sz="3200"/>
            </a:pPr>
            <a:r>
              <a:t>Continue lid seals QHS</a:t>
            </a:r>
          </a:p>
          <a:p>
            <a:pPr marL="342900" indent="-342900">
              <a:lnSpc>
                <a:spcPct val="100000"/>
              </a:lnSpc>
              <a:spcBef>
                <a:spcPts val="700"/>
              </a:spcBef>
              <a:defRPr sz="3200"/>
            </a:pPr>
            <a:r>
              <a:t>Complete IPL treatments</a:t>
            </a:r>
          </a:p>
          <a:p>
            <a:pPr marL="342900" indent="-342900">
              <a:lnSpc>
                <a:spcPct val="100000"/>
              </a:lnSpc>
              <a:spcBef>
                <a:spcPts val="700"/>
              </a:spcBef>
              <a:defRPr sz="3200"/>
            </a:pPr>
            <a:r>
              <a:t>Continue lid scrubs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47"/>
          <p:cNvSpPr txBox="1">
            <a:spLocks noGrp="1"/>
          </p:cNvSpPr>
          <p:nvPr>
            <p:ph type="title" idx="4294967295"/>
          </p:nvPr>
        </p:nvSpPr>
        <p:spPr>
          <a:xfrm>
            <a:off x="1981200" y="274637"/>
            <a:ext cx="8229600" cy="1143001"/>
          </a:xfrm>
          <a:prstGeom prst="rect">
            <a:avLst/>
          </a:prstGeom>
        </p:spPr>
        <p:txBody>
          <a:bodyPr lIns="0" tIns="0" rIns="0" bIns="0"/>
          <a:lstStyle>
            <a:lvl1pPr algn="ctr">
              <a:lnSpc>
                <a:spcPct val="100000"/>
              </a:lnSpc>
              <a:defRPr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Follow-up in ~2-3 months</a:t>
            </a:r>
          </a:p>
        </p:txBody>
      </p:sp>
      <p:sp>
        <p:nvSpPr>
          <p:cNvPr id="284" name="Shape 48"/>
          <p:cNvSpPr txBox="1">
            <a:spLocks noGrp="1"/>
          </p:cNvSpPr>
          <p:nvPr>
            <p:ph type="body" idx="4294967295"/>
          </p:nvPr>
        </p:nvSpPr>
        <p:spPr>
          <a:xfrm>
            <a:off x="1981200" y="1600200"/>
            <a:ext cx="8229600" cy="4525963"/>
          </a:xfrm>
          <a:prstGeom prst="rect">
            <a:avLst/>
          </a:prstGeom>
        </p:spPr>
        <p:txBody>
          <a:bodyPr lIns="0" tIns="0" rIns="0" bIns="0"/>
          <a:lstStyle/>
          <a:p>
            <a:pPr marL="342900" indent="-342900">
              <a:lnSpc>
                <a:spcPct val="100000"/>
              </a:lnSpc>
              <a:spcBef>
                <a:spcPts val="700"/>
              </a:spcBef>
              <a:defRPr sz="3200"/>
            </a:pPr>
            <a:r>
              <a:t>Patient doing very well with treatment</a:t>
            </a:r>
          </a:p>
          <a:p>
            <a:pPr marL="342900" indent="-342900">
              <a:lnSpc>
                <a:spcPct val="100000"/>
              </a:lnSpc>
              <a:spcBef>
                <a:spcPts val="700"/>
              </a:spcBef>
              <a:defRPr sz="3200"/>
            </a:pPr>
            <a:r>
              <a:t>Few symptoms – no burning, no redness noted by patient</a:t>
            </a:r>
          </a:p>
          <a:p>
            <a:pPr marL="342900" indent="-342900">
              <a:lnSpc>
                <a:spcPct val="100000"/>
              </a:lnSpc>
              <a:spcBef>
                <a:spcPts val="700"/>
              </a:spcBef>
              <a:defRPr sz="3200"/>
            </a:pPr>
            <a:r>
              <a:t>Pleased with how she looks and feels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Title 1"/>
          <p:cNvSpPr txBox="1">
            <a:spLocks noGrp="1"/>
          </p:cNvSpPr>
          <p:nvPr>
            <p:ph type="title"/>
          </p:nvPr>
        </p:nvSpPr>
        <p:spPr>
          <a:xfrm>
            <a:off x="3750907" y="365125"/>
            <a:ext cx="7602895" cy="1325563"/>
          </a:xfrm>
          <a:prstGeom prst="rect">
            <a:avLst/>
          </a:prstGeom>
        </p:spPr>
        <p:txBody>
          <a:bodyPr/>
          <a:lstStyle>
            <a:lvl1pPr>
              <a:defRPr i="1"/>
            </a:lvl1pPr>
          </a:lstStyle>
          <a:p>
            <a:r>
              <a:t>Overview</a:t>
            </a:r>
          </a:p>
        </p:txBody>
      </p:sp>
      <p:sp>
        <p:nvSpPr>
          <p:cNvPr id="182" name="Content Placeholder 2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  <a:ln w="9525">
            <a:solidFill>
              <a:srgbClr val="000000"/>
            </a:solidFill>
            <a:round/>
          </a:ln>
        </p:spPr>
        <p:txBody>
          <a:bodyPr/>
          <a:lstStyle/>
          <a:p>
            <a:pPr marL="0" indent="0">
              <a:buSzTx/>
              <a:buNone/>
              <a:defRPr sz="3600" i="1"/>
            </a:pPr>
            <a:endParaRPr/>
          </a:p>
          <a:p>
            <a:pPr marL="0" indent="0">
              <a:buSzTx/>
              <a:buNone/>
              <a:defRPr sz="3600" i="1"/>
            </a:pPr>
            <a:r>
              <a:t>An OTC product to help patients with the #1 cause of morning symptoms, the #1 cause of treatment-resistant dry eye and the root cause of many ocular surface disease patients </a:t>
            </a:r>
          </a:p>
        </p:txBody>
      </p:sp>
      <p:pic>
        <p:nvPicPr>
          <p:cNvPr id="183" name="Content Placeholder 16" descr="Content Placeholder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3681" y="1825625"/>
            <a:ext cx="3158637" cy="43513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Rectangle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08080">
              <a:alpha val="30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7" name="Rectangle 14"/>
          <p:cNvSpPr/>
          <p:nvPr/>
        </p:nvSpPr>
        <p:spPr>
          <a:xfrm>
            <a:off x="477011" y="480060"/>
            <a:ext cx="11237978" cy="589788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blurRad="63500" dist="17780" dir="5400000" rotWithShape="0">
              <a:srgbClr val="000000">
                <a:alpha val="43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88" name="Content Placeholder 5" descr="Content Placeholder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2118555"/>
            <a:ext cx="5294716" cy="2620886"/>
          </a:xfrm>
          <a:prstGeom prst="rect">
            <a:avLst/>
          </a:prstGeom>
          <a:ln w="12700">
            <a:miter lim="400000"/>
          </a:ln>
        </p:spPr>
      </p:pic>
      <p:sp>
        <p:nvSpPr>
          <p:cNvPr id="289" name="Straight Connector 16"/>
          <p:cNvSpPr/>
          <p:nvPr/>
        </p:nvSpPr>
        <p:spPr>
          <a:xfrm flipH="1">
            <a:off x="6079957" y="1143000"/>
            <a:ext cx="1" cy="4572000"/>
          </a:xfrm>
          <a:prstGeom prst="line">
            <a:avLst/>
          </a:prstGeom>
          <a:ln w="6350">
            <a:solidFill>
              <a:srgbClr val="4E4E4E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90" name="TextBox 9"/>
          <p:cNvSpPr txBox="1"/>
          <p:nvPr/>
        </p:nvSpPr>
        <p:spPr>
          <a:xfrm>
            <a:off x="6267454" y="1355269"/>
            <a:ext cx="5235355" cy="71711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3600"/>
            </a:pPr>
            <a:endParaRPr dirty="0"/>
          </a:p>
          <a:p>
            <a:pPr>
              <a:defRPr sz="3600"/>
            </a:pPr>
            <a:endParaRPr dirty="0"/>
          </a:p>
          <a:p>
            <a:pPr algn="ctr">
              <a:defRPr sz="4000">
                <a:solidFill>
                  <a:srgbClr val="0563C1"/>
                </a:solidFill>
              </a:defRPr>
            </a:pPr>
            <a:endParaRPr dirty="0"/>
          </a:p>
          <a:p>
            <a:pPr algn="ctr">
              <a:defRPr sz="4000">
                <a:solidFill>
                  <a:srgbClr val="009999"/>
                </a:solidFill>
              </a:defRPr>
            </a:pPr>
            <a:r>
              <a:rPr dirty="0">
                <a:solidFill>
                  <a:srgbClr val="00B050"/>
                </a:solidFill>
                <a:uFill>
                  <a:solidFill>
                    <a:srgbClr val="0563C1"/>
                  </a:solidFill>
                </a:u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www.eyesleeptite.com</a:t>
            </a:r>
          </a:p>
          <a:p>
            <a:pPr algn="ctr">
              <a:defRPr sz="4000">
                <a:solidFill>
                  <a:srgbClr val="009999"/>
                </a:solidFill>
              </a:defRPr>
            </a:pPr>
            <a:endParaRPr u="sng" dirty="0">
              <a:solidFill>
                <a:srgbClr val="00B050"/>
              </a:solidFill>
              <a:uFill>
                <a:solidFill>
                  <a:srgbClr val="0563C1"/>
                </a:solidFill>
              </a:uFill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algn="ctr"/>
            <a:r>
              <a:rPr dirty="0"/>
              <a:t>Brought to you by</a:t>
            </a:r>
          </a:p>
          <a:p>
            <a:pPr algn="ctr">
              <a:defRPr sz="4000" b="1" i="1">
                <a:solidFill>
                  <a:srgbClr val="009999"/>
                </a:solidFill>
              </a:defRPr>
            </a:pPr>
            <a:r>
              <a:rPr dirty="0">
                <a:solidFill>
                  <a:srgbClr val="238D3F"/>
                </a:solidFill>
              </a:rPr>
              <a:t>ORP</a:t>
            </a:r>
          </a:p>
          <a:p>
            <a:pPr algn="ctr">
              <a:defRPr b="1"/>
            </a:pPr>
            <a:r>
              <a:rPr dirty="0"/>
              <a:t>Ophthalmic Resources Partners, LLC</a:t>
            </a:r>
          </a:p>
          <a:p>
            <a:pPr algn="ctr">
              <a:defRPr sz="4000" b="1" i="1">
                <a:solidFill>
                  <a:srgbClr val="009999"/>
                </a:solidFill>
              </a:defRPr>
            </a:pPr>
            <a:endParaRPr dirty="0"/>
          </a:p>
          <a:p>
            <a:pPr algn="ctr">
              <a:defRPr>
                <a:solidFill>
                  <a:srgbClr val="009999"/>
                </a:solidFill>
              </a:defRPr>
            </a:pPr>
            <a:endParaRPr dirty="0"/>
          </a:p>
          <a:p>
            <a:pPr algn="ctr"/>
            <a:endParaRPr dirty="0"/>
          </a:p>
          <a:p>
            <a:pPr algn="ctr"/>
            <a:endParaRPr dirty="0"/>
          </a:p>
          <a:p>
            <a:pPr algn="ctr"/>
            <a:endParaRPr dirty="0"/>
          </a:p>
          <a:p>
            <a:pPr algn="ctr">
              <a:defRPr sz="4000">
                <a:solidFill>
                  <a:srgbClr val="009999"/>
                </a:solidFill>
              </a:defRPr>
            </a:pPr>
            <a:r>
              <a:rPr dirty="0"/>
              <a:t> </a:t>
            </a:r>
          </a:p>
          <a:p>
            <a:pPr algn="ctr">
              <a:defRPr sz="4000">
                <a:solidFill>
                  <a:srgbClr val="009999"/>
                </a:solidFill>
              </a:defRPr>
            </a:pPr>
            <a:endParaRPr dirty="0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Title 3"/>
          <p:cNvSpPr txBox="1">
            <a:spLocks noGrp="1"/>
          </p:cNvSpPr>
          <p:nvPr>
            <p:ph type="title"/>
          </p:nvPr>
        </p:nvSpPr>
        <p:spPr>
          <a:xfrm>
            <a:off x="3724275" y="365125"/>
            <a:ext cx="7629525" cy="1325563"/>
          </a:xfrm>
          <a:prstGeom prst="rect">
            <a:avLst/>
          </a:prstGeom>
        </p:spPr>
        <p:txBody>
          <a:bodyPr/>
          <a:lstStyle>
            <a:lvl1pPr>
              <a:defRPr i="1"/>
            </a:lvl1pPr>
          </a:lstStyle>
          <a:p>
            <a:r>
              <a:t>Overview</a:t>
            </a:r>
          </a:p>
        </p:txBody>
      </p:sp>
      <p:sp>
        <p:nvSpPr>
          <p:cNvPr id="186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838200" y="2221907"/>
            <a:ext cx="5181600" cy="3955056"/>
          </a:xfrm>
          <a:prstGeom prst="rect">
            <a:avLst/>
          </a:prstGeom>
          <a:ln w="9525">
            <a:solidFill>
              <a:srgbClr val="000000"/>
            </a:solidFill>
            <a:round/>
          </a:ln>
        </p:spPr>
        <p:txBody>
          <a:bodyPr/>
          <a:lstStyle/>
          <a:p>
            <a:pPr marL="262890" indent="-262890" defTabSz="841247">
              <a:lnSpc>
                <a:spcPct val="81000"/>
              </a:lnSpc>
              <a:spcBef>
                <a:spcPts val="900"/>
              </a:spcBef>
              <a:defRPr sz="2576" i="1"/>
            </a:pPr>
            <a:r>
              <a:t>Latex Free</a:t>
            </a:r>
          </a:p>
          <a:p>
            <a:pPr marL="0" indent="0" defTabSz="841247">
              <a:lnSpc>
                <a:spcPct val="81000"/>
              </a:lnSpc>
              <a:spcBef>
                <a:spcPts val="900"/>
              </a:spcBef>
              <a:buSzTx/>
              <a:buNone/>
              <a:defRPr sz="2576" i="1"/>
            </a:pPr>
            <a:endParaRPr/>
          </a:p>
          <a:p>
            <a:pPr marL="262890" indent="-262890" defTabSz="841247">
              <a:lnSpc>
                <a:spcPct val="81000"/>
              </a:lnSpc>
              <a:spcBef>
                <a:spcPts val="900"/>
              </a:spcBef>
              <a:defRPr sz="2576" i="1"/>
            </a:pPr>
            <a:r>
              <a:t>Porous and Hypoallergenic Material</a:t>
            </a:r>
          </a:p>
          <a:p>
            <a:pPr marL="210311" indent="-210311" defTabSz="841247">
              <a:lnSpc>
                <a:spcPct val="81000"/>
              </a:lnSpc>
              <a:spcBef>
                <a:spcPts val="900"/>
              </a:spcBef>
              <a:defRPr sz="2576" i="1"/>
            </a:pPr>
            <a:endParaRPr/>
          </a:p>
          <a:p>
            <a:pPr marL="262890" indent="-262890" defTabSz="841247">
              <a:lnSpc>
                <a:spcPct val="81000"/>
              </a:lnSpc>
              <a:spcBef>
                <a:spcPts val="900"/>
              </a:spcBef>
              <a:defRPr sz="2576" i="1"/>
            </a:pPr>
            <a:r>
              <a:t>Contour Orbit Shape</a:t>
            </a:r>
          </a:p>
          <a:p>
            <a:pPr marL="262890" indent="-262890" defTabSz="841247">
              <a:lnSpc>
                <a:spcPct val="81000"/>
              </a:lnSpc>
              <a:spcBef>
                <a:spcPts val="900"/>
              </a:spcBef>
              <a:defRPr sz="2576" i="1"/>
            </a:pPr>
            <a:endParaRPr/>
          </a:p>
          <a:p>
            <a:pPr marL="262890" indent="-262890" defTabSz="841247">
              <a:lnSpc>
                <a:spcPct val="81000"/>
              </a:lnSpc>
              <a:spcBef>
                <a:spcPts val="900"/>
              </a:spcBef>
              <a:defRPr sz="2576" i="1"/>
            </a:pPr>
            <a:r>
              <a:t>Regular (Blue tab) and Sensitive (Purple tab) available. </a:t>
            </a:r>
          </a:p>
        </p:txBody>
      </p:sp>
      <p:pic>
        <p:nvPicPr>
          <p:cNvPr id="187" name="Content Placeholder 10" descr="Content Placeholder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9363" y="1058111"/>
            <a:ext cx="3276065" cy="511885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Title 2"/>
          <p:cNvSpPr txBox="1">
            <a:spLocks noGrp="1"/>
          </p:cNvSpPr>
          <p:nvPr>
            <p:ph type="title"/>
          </p:nvPr>
        </p:nvSpPr>
        <p:spPr>
          <a:xfrm>
            <a:off x="3653404" y="355185"/>
            <a:ext cx="7432041" cy="1325564"/>
          </a:xfrm>
          <a:prstGeom prst="rect">
            <a:avLst/>
          </a:prstGeom>
        </p:spPr>
        <p:txBody>
          <a:bodyPr/>
          <a:lstStyle>
            <a:lvl1pPr>
              <a:defRPr i="1"/>
            </a:lvl1pPr>
          </a:lstStyle>
          <a:p>
            <a:r>
              <a:t>Overview</a:t>
            </a:r>
          </a:p>
        </p:txBody>
      </p:sp>
      <p:pic>
        <p:nvPicPr>
          <p:cNvPr id="190" name="Content Placeholder 6" descr="Content Placeholder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2095" y="1825625"/>
            <a:ext cx="3773810" cy="4351338"/>
          </a:xfrm>
          <a:prstGeom prst="rect">
            <a:avLst/>
          </a:prstGeom>
          <a:ln w="12700">
            <a:miter lim="400000"/>
          </a:ln>
        </p:spPr>
      </p:pic>
      <p:sp>
        <p:nvSpPr>
          <p:cNvPr id="191" name="Content Placeholder 3"/>
          <p:cNvSpPr txBox="1">
            <a:spLocks noGrp="1"/>
          </p:cNvSpPr>
          <p:nvPr>
            <p:ph type="body" sz="half" idx="1"/>
          </p:nvPr>
        </p:nvSpPr>
        <p:spPr>
          <a:xfrm>
            <a:off x="6096000" y="1825625"/>
            <a:ext cx="5181600" cy="4351339"/>
          </a:xfrm>
          <a:prstGeom prst="rect">
            <a:avLst/>
          </a:prstGeom>
          <a:ln w="9525">
            <a:solidFill>
              <a:srgbClr val="000000"/>
            </a:solidFill>
            <a:round/>
          </a:ln>
        </p:spPr>
        <p:txBody>
          <a:bodyPr/>
          <a:lstStyle/>
          <a:p>
            <a:pPr marL="685800" lvl="1" indent="-228600">
              <a:spcBef>
                <a:spcPts val="500"/>
              </a:spcBef>
              <a:defRPr i="1"/>
            </a:pPr>
            <a:endParaRPr/>
          </a:p>
          <a:p>
            <a:pPr marL="685800" lvl="1" indent="-228600">
              <a:spcBef>
                <a:spcPts val="500"/>
              </a:spcBef>
              <a:defRPr i="1"/>
            </a:pPr>
            <a:r>
              <a:t>Easy for patients to use</a:t>
            </a:r>
            <a:endParaRPr sz="2400"/>
          </a:p>
          <a:p>
            <a:pPr marL="685800" lvl="1" indent="-228600">
              <a:spcBef>
                <a:spcPts val="500"/>
              </a:spcBef>
              <a:defRPr i="1"/>
            </a:pPr>
            <a:endParaRPr sz="2400"/>
          </a:p>
          <a:p>
            <a:pPr marL="685800" lvl="1" indent="-228600">
              <a:spcBef>
                <a:spcPts val="500"/>
              </a:spcBef>
              <a:defRPr i="1"/>
            </a:pPr>
            <a:r>
              <a:t>Affordable technology with no prior authorizations required</a:t>
            </a:r>
            <a:endParaRPr sz="2400"/>
          </a:p>
          <a:p>
            <a:pPr marL="685800" lvl="1" indent="-228600">
              <a:spcBef>
                <a:spcPts val="500"/>
              </a:spcBef>
              <a:defRPr i="1"/>
            </a:pPr>
            <a:endParaRPr sz="2400"/>
          </a:p>
          <a:p>
            <a:pPr marL="685800" lvl="1" indent="-228600">
              <a:spcBef>
                <a:spcPts val="500"/>
              </a:spcBef>
              <a:defRPr i="1"/>
            </a:pPr>
            <a:r>
              <a:t>Fast recognition of benefits of use by ECP and patients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i="1"/>
            </a:lvl1pPr>
          </a:lstStyle>
          <a:p>
            <a:r>
              <a:t>Early Clinical Experiences</a:t>
            </a:r>
          </a:p>
        </p:txBody>
      </p:sp>
      <p:sp>
        <p:nvSpPr>
          <p:cNvPr id="194" name="Content Placeholder 2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  <a:ln w="9525">
            <a:solidFill>
              <a:srgbClr val="000000"/>
            </a:solidFill>
            <a:round/>
          </a:ln>
        </p:spPr>
        <p:txBody>
          <a:bodyPr/>
          <a:lstStyle/>
          <a:p>
            <a:endParaRPr/>
          </a:p>
          <a:p>
            <a:r>
              <a:t>Early experiences</a:t>
            </a:r>
          </a:p>
          <a:p>
            <a:pPr marL="0" indent="0">
              <a:buSzTx/>
              <a:buNone/>
            </a:pPr>
            <a:endParaRPr/>
          </a:p>
          <a:p>
            <a:r>
              <a:t>Product development </a:t>
            </a:r>
          </a:p>
          <a:p>
            <a:pPr marL="0" indent="0">
              <a:buSzTx/>
              <a:buNone/>
            </a:pPr>
            <a:endParaRPr/>
          </a:p>
          <a:p>
            <a:r>
              <a:t>Size of the Potential Patient Base</a:t>
            </a:r>
          </a:p>
        </p:txBody>
      </p:sp>
      <p:grpSp>
        <p:nvGrpSpPr>
          <p:cNvPr id="197" name="Content Placeholder 6"/>
          <p:cNvGrpSpPr/>
          <p:nvPr/>
        </p:nvGrpSpPr>
        <p:grpSpPr>
          <a:xfrm>
            <a:off x="6172200" y="1825625"/>
            <a:ext cx="5181600" cy="4351338"/>
            <a:chOff x="0" y="0"/>
            <a:chExt cx="5181600" cy="4351337"/>
          </a:xfrm>
        </p:grpSpPr>
        <p:sp>
          <p:nvSpPr>
            <p:cNvPr id="195" name="Rectangle"/>
            <p:cNvSpPr/>
            <p:nvPr/>
          </p:nvSpPr>
          <p:spPr>
            <a:xfrm>
              <a:off x="0" y="0"/>
              <a:ext cx="5181600" cy="4351338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lnSpc>
                  <a:spcPct val="90000"/>
                </a:lnSpc>
                <a:spcBef>
                  <a:spcPts val="1000"/>
                </a:spcBef>
                <a:defRPr sz="2800"/>
              </a:pPr>
              <a:endParaRPr/>
            </a:p>
          </p:txBody>
        </p:sp>
        <p:sp>
          <p:nvSpPr>
            <p:cNvPr id="196" name="Patients to date…"/>
            <p:cNvSpPr txBox="1"/>
            <p:nvPr/>
          </p:nvSpPr>
          <p:spPr>
            <a:xfrm>
              <a:off x="50482" y="4762"/>
              <a:ext cx="5080636" cy="434181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normAutofit/>
            </a:bodyPr>
            <a:lstStyle/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SzPct val="100000"/>
                <a:buFont typeface="Arial"/>
                <a:buChar char="•"/>
                <a:defRPr sz="2800"/>
              </a:pPr>
              <a:endParaRPr/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SzPct val="100000"/>
                <a:buFont typeface="Arial"/>
                <a:buChar char="•"/>
                <a:defRPr sz="2800"/>
              </a:pPr>
              <a:r>
                <a:t>Patients to date</a:t>
              </a:r>
            </a:p>
            <a:p>
              <a:pPr>
                <a:lnSpc>
                  <a:spcPct val="90000"/>
                </a:lnSpc>
                <a:spcBef>
                  <a:spcPts val="1000"/>
                </a:spcBef>
                <a:defRPr sz="2800"/>
              </a:pPr>
              <a:endParaRPr/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SzPct val="100000"/>
                <a:buFont typeface="Arial"/>
                <a:buChar char="•"/>
                <a:defRPr sz="2800"/>
              </a:pPr>
              <a:r>
                <a:t>Success Rate</a:t>
              </a:r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SzPct val="100000"/>
                <a:buFont typeface="Arial"/>
                <a:buChar char="•"/>
                <a:defRPr sz="2800"/>
              </a:pPr>
              <a:endParaRPr/>
            </a:p>
            <a:p>
              <a:pPr marL="228600" indent="-228600">
                <a:lnSpc>
                  <a:spcPct val="90000"/>
                </a:lnSpc>
                <a:spcBef>
                  <a:spcPts val="1000"/>
                </a:spcBef>
                <a:buSzPct val="100000"/>
                <a:buFont typeface="Arial"/>
                <a:buChar char="•"/>
                <a:defRPr sz="2800"/>
              </a:pPr>
              <a:r>
                <a:t>Experience with reduction of other treatment modalities</a:t>
              </a:r>
            </a:p>
          </p:txBody>
        </p:sp>
      </p:grp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itle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i="1"/>
            </a:lvl1pPr>
          </a:lstStyle>
          <a:p>
            <a:r>
              <a:t>How to Diagnose Need for STSR? </a:t>
            </a:r>
          </a:p>
        </p:txBody>
      </p:sp>
      <p:sp>
        <p:nvSpPr>
          <p:cNvPr id="200" name="Content Placeholder 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buSzTx/>
              <a:buNone/>
              <a:defRPr sz="4000" u="sng"/>
            </a:pPr>
            <a:endParaRPr/>
          </a:p>
          <a:p>
            <a:pPr marL="0" indent="0" algn="ctr">
              <a:buSzTx/>
              <a:buNone/>
              <a:defRPr sz="4000" u="sng"/>
            </a:pPr>
            <a:r>
              <a:t>Most Important Question to Ask:</a:t>
            </a:r>
          </a:p>
          <a:p>
            <a:pPr>
              <a:defRPr sz="4000" b="1" i="1"/>
            </a:pPr>
            <a:endParaRPr/>
          </a:p>
          <a:p>
            <a:pPr marL="0" indent="0" algn="ctr">
              <a:buSzTx/>
              <a:buNone/>
              <a:defRPr sz="4000" b="1" i="1"/>
            </a:pPr>
            <a:r>
              <a:t>Do you have morning symptoms?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" grpId="1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i="1"/>
            </a:lvl1pPr>
          </a:lstStyle>
          <a:p>
            <a:r>
              <a:t>Getting Started with STSR</a:t>
            </a:r>
          </a:p>
        </p:txBody>
      </p:sp>
      <p:sp>
        <p:nvSpPr>
          <p:cNvPr id="203" name="Content Placeholder 2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  <a:ln w="9525">
            <a:solidFill>
              <a:srgbClr val="000000"/>
            </a:solidFill>
            <a:round/>
          </a:ln>
        </p:spPr>
        <p:txBody>
          <a:bodyPr/>
          <a:lstStyle/>
          <a:p>
            <a:endParaRPr/>
          </a:p>
          <a:p>
            <a:r>
              <a:t>Initial patient conversation</a:t>
            </a:r>
          </a:p>
          <a:p>
            <a:pPr marL="685800" lvl="1" indent="-228600">
              <a:spcBef>
                <a:spcPts val="500"/>
              </a:spcBef>
              <a:defRPr sz="2400"/>
            </a:pPr>
            <a:r>
              <a:t>Addressing the root cause</a:t>
            </a:r>
          </a:p>
          <a:p>
            <a:endParaRPr sz="2400"/>
          </a:p>
          <a:p>
            <a:r>
              <a:t>Demonstrate proper placement on eye in the office</a:t>
            </a:r>
          </a:p>
          <a:p>
            <a:endParaRPr/>
          </a:p>
          <a:p>
            <a:r>
              <a:t>Dispense a 30 pack</a:t>
            </a:r>
          </a:p>
        </p:txBody>
      </p:sp>
      <p:pic>
        <p:nvPicPr>
          <p:cNvPr id="204" name="Content Placeholder 4" descr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2254790"/>
            <a:ext cx="5181600" cy="34930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i="1"/>
            </a:lvl1pPr>
          </a:lstStyle>
          <a:p>
            <a:r>
              <a:t>Getting Started with STSR</a:t>
            </a:r>
          </a:p>
        </p:txBody>
      </p:sp>
      <p:sp>
        <p:nvSpPr>
          <p:cNvPr id="207" name="Content Placeholder 2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  <a:ln w="9525">
            <a:solidFill>
              <a:srgbClr val="000000"/>
            </a:solidFill>
            <a:round/>
          </a:ln>
        </p:spPr>
        <p:txBody>
          <a:bodyPr/>
          <a:lstStyle/>
          <a:p>
            <a:pPr>
              <a:lnSpc>
                <a:spcPct val="81000"/>
              </a:lnSpc>
            </a:pPr>
            <a:r>
              <a:t>Best results come from starting with one eye for first 30-60 days</a:t>
            </a:r>
          </a:p>
          <a:p>
            <a:pPr>
              <a:lnSpc>
                <a:spcPct val="81000"/>
              </a:lnSpc>
            </a:pPr>
            <a:r>
              <a:t>Allows assessment of results and also patient adaptation </a:t>
            </a:r>
          </a:p>
          <a:p>
            <a:pPr>
              <a:lnSpc>
                <a:spcPct val="81000"/>
              </a:lnSpc>
            </a:pPr>
            <a:r>
              <a:t>Instruct on proper cleansing and drying before placement on eye-also no gels or ointments</a:t>
            </a:r>
          </a:p>
          <a:p>
            <a:pPr>
              <a:lnSpc>
                <a:spcPct val="81000"/>
              </a:lnSpc>
            </a:pPr>
            <a:r>
              <a:t>Instruct patient on assessing proper fit and removal if needed</a:t>
            </a:r>
          </a:p>
          <a:p>
            <a:pPr>
              <a:lnSpc>
                <a:spcPct val="81000"/>
              </a:lnSpc>
            </a:pPr>
            <a:r>
              <a:t>Schedule recall in 4-6 weeks.</a:t>
            </a:r>
          </a:p>
        </p:txBody>
      </p:sp>
      <p:pic>
        <p:nvPicPr>
          <p:cNvPr id="208" name="Content Placeholder 6" descr="Content Placeholder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2254736"/>
            <a:ext cx="5181600" cy="3493115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563</Words>
  <Application>Microsoft Office PowerPoint</Application>
  <PresentationFormat>Widescreen</PresentationFormat>
  <Paragraphs>118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Calibri</vt:lpstr>
      <vt:lpstr>Calibri Light</vt:lpstr>
      <vt:lpstr>Carlito</vt:lpstr>
      <vt:lpstr>Source Sans Pro</vt:lpstr>
      <vt:lpstr>Times New Roman</vt:lpstr>
      <vt:lpstr>Times Roman</vt:lpstr>
      <vt:lpstr>Office Theme</vt:lpstr>
      <vt:lpstr>PowerPoint Presentation</vt:lpstr>
      <vt:lpstr>PowerPoint Presentation</vt:lpstr>
      <vt:lpstr>Overview</vt:lpstr>
      <vt:lpstr>Overview</vt:lpstr>
      <vt:lpstr>Overview</vt:lpstr>
      <vt:lpstr>Early Clinical Experiences</vt:lpstr>
      <vt:lpstr>How to Diagnose Need for STSR? </vt:lpstr>
      <vt:lpstr>Getting Started with STSR</vt:lpstr>
      <vt:lpstr>Getting Started with STSR</vt:lpstr>
      <vt:lpstr>PowerPoint Presentation</vt:lpstr>
      <vt:lpstr>Inadequate Lid Seal (ILS)</vt:lpstr>
      <vt:lpstr>Most Important Question to Ask:</vt:lpstr>
      <vt:lpstr>When are you Symptoms Worse?</vt:lpstr>
      <vt:lpstr>KB Light Test</vt:lpstr>
      <vt:lpstr>PowerPoint Presentation</vt:lpstr>
      <vt:lpstr>PowerPoint Presentation</vt:lpstr>
      <vt:lpstr>Most patients with ILS simply have Morning Symptoms (and nothing more)</vt:lpstr>
      <vt:lpstr>PowerPoint Presentation</vt:lpstr>
      <vt:lpstr>PowerPoint Presentation</vt:lpstr>
      <vt:lpstr>PowerPoint Presentation</vt:lpstr>
      <vt:lpstr>PowerPoint Presentation</vt:lpstr>
      <vt:lpstr>Case Presentation</vt:lpstr>
      <vt:lpstr>Case Presentation</vt:lpstr>
      <vt:lpstr>Patient MAR</vt:lpstr>
      <vt:lpstr>PowerPoint Presentation</vt:lpstr>
      <vt:lpstr>PowerPoint Presentation</vt:lpstr>
      <vt:lpstr>PowerPoint Presentation</vt:lpstr>
      <vt:lpstr>Follow-up in 1 month</vt:lpstr>
      <vt:lpstr>Follow-up in ~2-3 months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Bligh</dc:creator>
  <cp:lastModifiedBy>Kevin Bligh</cp:lastModifiedBy>
  <cp:revision>4</cp:revision>
  <dcterms:modified xsi:type="dcterms:W3CDTF">2023-04-28T15:04:40Z</dcterms:modified>
</cp:coreProperties>
</file>